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66FF"/>
    <a:srgbClr val="990000"/>
    <a:srgbClr val="FF5050"/>
    <a:srgbClr val="00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69715-D1BF-4B6A-B554-E42F610103B1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86BC-186A-4573-A23B-E12FF3272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26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69715-D1BF-4B6A-B554-E42F610103B1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86BC-186A-4573-A23B-E12FF3272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41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69715-D1BF-4B6A-B554-E42F610103B1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86BC-186A-4573-A23B-E12FF3272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279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69715-D1BF-4B6A-B554-E42F610103B1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86BC-186A-4573-A23B-E12FF3272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367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69715-D1BF-4B6A-B554-E42F610103B1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86BC-186A-4573-A23B-E12FF3272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036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69715-D1BF-4B6A-B554-E42F610103B1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86BC-186A-4573-A23B-E12FF3272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896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69715-D1BF-4B6A-B554-E42F610103B1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86BC-186A-4573-A23B-E12FF3272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497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69715-D1BF-4B6A-B554-E42F610103B1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86BC-186A-4573-A23B-E12FF3272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892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69715-D1BF-4B6A-B554-E42F610103B1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86BC-186A-4573-A23B-E12FF3272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287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69715-D1BF-4B6A-B554-E42F610103B1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86BC-186A-4573-A23B-E12FF3272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001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69715-D1BF-4B6A-B554-E42F610103B1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86BC-186A-4573-A23B-E12FF3272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784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9715-D1BF-4B6A-B554-E42F610103B1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B86BC-186A-4573-A23B-E12FF3272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482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8847" y="304782"/>
            <a:ext cx="9144000" cy="566587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Chapter 4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8" y="871368"/>
            <a:ext cx="9983096" cy="5504031"/>
          </a:xfrm>
        </p:spPr>
        <p:txBody>
          <a:bodyPr>
            <a:normAutofit fontScale="85000"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500" dirty="0" smtClean="0"/>
              <a:t>  </a:t>
            </a:r>
            <a:r>
              <a:rPr lang="en-US" sz="3900" b="1" u="sng" dirty="0" smtClean="0">
                <a:solidFill>
                  <a:srgbClr val="0070C0"/>
                </a:solidFill>
              </a:rPr>
              <a:t>Empire</a:t>
            </a:r>
            <a:r>
              <a:rPr lang="en-US" sz="3900" dirty="0" smtClean="0">
                <a:solidFill>
                  <a:srgbClr val="0070C0"/>
                </a:solidFill>
              </a:rPr>
              <a:t> </a:t>
            </a:r>
            <a:r>
              <a:rPr lang="en-US" sz="3900" dirty="0">
                <a:solidFill>
                  <a:srgbClr val="0070C0"/>
                </a:solidFill>
              </a:rPr>
              <a:t>– </a:t>
            </a:r>
            <a:r>
              <a:rPr lang="en-US" sz="3900" dirty="0" smtClean="0">
                <a:solidFill>
                  <a:srgbClr val="0070C0"/>
                </a:solidFill>
              </a:rPr>
              <a:t>a </a:t>
            </a:r>
            <a:r>
              <a:rPr lang="en-US" sz="3900" dirty="0">
                <a:solidFill>
                  <a:srgbClr val="0070C0"/>
                </a:solidFill>
              </a:rPr>
              <a:t>large territory or group of many </a:t>
            </a:r>
            <a:endParaRPr lang="en-US" sz="3900" dirty="0" smtClean="0">
              <a:solidFill>
                <a:srgbClr val="0070C0"/>
              </a:solidFill>
            </a:endParaRPr>
          </a:p>
          <a:p>
            <a:pPr algn="l"/>
            <a:r>
              <a:rPr lang="en-US" sz="3900" dirty="0">
                <a:solidFill>
                  <a:srgbClr val="0070C0"/>
                </a:solidFill>
              </a:rPr>
              <a:t> </a:t>
            </a:r>
            <a:r>
              <a:rPr lang="en-US" sz="3900" dirty="0" smtClean="0">
                <a:solidFill>
                  <a:srgbClr val="0070C0"/>
                </a:solidFill>
              </a:rPr>
              <a:t>      territories  </a:t>
            </a:r>
            <a:endParaRPr lang="en-US" sz="3900" dirty="0">
              <a:solidFill>
                <a:srgbClr val="0070C0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900" b="1" dirty="0" smtClean="0">
                <a:solidFill>
                  <a:srgbClr val="7030A0"/>
                </a:solidFill>
              </a:rPr>
              <a:t>Irrigation – </a:t>
            </a:r>
            <a:r>
              <a:rPr lang="en-US" sz="3900" dirty="0" smtClean="0">
                <a:solidFill>
                  <a:srgbClr val="7030A0"/>
                </a:solidFill>
              </a:rPr>
              <a:t>canal system which regulated flow of water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9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Polytheism</a:t>
            </a:r>
            <a:r>
              <a:rPr lang="en-US" sz="39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– type of religion that believes in more than one God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900" b="1" dirty="0" smtClean="0">
                <a:solidFill>
                  <a:srgbClr val="00B050"/>
                </a:solidFill>
              </a:rPr>
              <a:t>Silt</a:t>
            </a:r>
            <a:r>
              <a:rPr lang="en-US" sz="3900" dirty="0" smtClean="0">
                <a:solidFill>
                  <a:srgbClr val="00B050"/>
                </a:solidFill>
              </a:rPr>
              <a:t> – fertile soil </a:t>
            </a:r>
            <a:endParaRPr lang="en-US" sz="3900" b="1" dirty="0" smtClean="0">
              <a:solidFill>
                <a:srgbClr val="00B050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900" b="1" dirty="0" smtClean="0">
                <a:solidFill>
                  <a:schemeClr val="accent2"/>
                </a:solidFill>
              </a:rPr>
              <a:t>Tribute</a:t>
            </a:r>
            <a:r>
              <a:rPr lang="en-US" sz="3900" dirty="0" smtClean="0">
                <a:solidFill>
                  <a:schemeClr val="accent2"/>
                </a:solidFill>
              </a:rPr>
              <a:t> </a:t>
            </a:r>
            <a:r>
              <a:rPr lang="en-US" sz="3900" dirty="0">
                <a:solidFill>
                  <a:schemeClr val="accent2"/>
                </a:solidFill>
              </a:rPr>
              <a:t>– a </a:t>
            </a:r>
            <a:r>
              <a:rPr lang="en-US" sz="3900" dirty="0" smtClean="0">
                <a:solidFill>
                  <a:schemeClr val="accent2"/>
                </a:solidFill>
              </a:rPr>
              <a:t>forced payment </a:t>
            </a:r>
            <a:r>
              <a:rPr lang="en-US" sz="3900" dirty="0">
                <a:solidFill>
                  <a:schemeClr val="accent2"/>
                </a:solidFill>
              </a:rPr>
              <a:t>made to a ruler or state as a sign </a:t>
            </a:r>
            <a:r>
              <a:rPr lang="en-US" sz="3900" dirty="0" smtClean="0">
                <a:solidFill>
                  <a:schemeClr val="accent2"/>
                </a:solidFill>
              </a:rPr>
              <a:t>of  surrender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900" dirty="0" smtClean="0"/>
              <a:t> </a:t>
            </a:r>
            <a:r>
              <a:rPr lang="en-US" sz="3900" b="1" dirty="0" smtClean="0">
                <a:solidFill>
                  <a:srgbClr val="FF0000"/>
                </a:solidFill>
              </a:rPr>
              <a:t>Province</a:t>
            </a:r>
            <a:r>
              <a:rPr lang="en-US" sz="3900" dirty="0" smtClean="0">
                <a:solidFill>
                  <a:srgbClr val="FF0000"/>
                </a:solidFill>
              </a:rPr>
              <a:t> </a:t>
            </a:r>
            <a:r>
              <a:rPr lang="en-US" sz="3900" dirty="0">
                <a:solidFill>
                  <a:srgbClr val="FF0000"/>
                </a:solidFill>
              </a:rPr>
              <a:t>– a territory governed as a political district of </a:t>
            </a:r>
            <a:endParaRPr lang="en-US" sz="3900" dirty="0" smtClean="0">
              <a:solidFill>
                <a:srgbClr val="FF0000"/>
              </a:solidFill>
            </a:endParaRPr>
          </a:p>
          <a:p>
            <a:pPr algn="l"/>
            <a:r>
              <a:rPr lang="en-US" sz="3900" dirty="0">
                <a:solidFill>
                  <a:srgbClr val="FF0000"/>
                </a:solidFill>
              </a:rPr>
              <a:t> </a:t>
            </a:r>
            <a:r>
              <a:rPr lang="en-US" sz="3900" dirty="0" smtClean="0">
                <a:solidFill>
                  <a:srgbClr val="FF0000"/>
                </a:solidFill>
              </a:rPr>
              <a:t>     a  country </a:t>
            </a:r>
            <a:r>
              <a:rPr lang="en-US" sz="3900" dirty="0">
                <a:solidFill>
                  <a:srgbClr val="FF0000"/>
                </a:solidFill>
              </a:rPr>
              <a:t>or </a:t>
            </a:r>
            <a:r>
              <a:rPr lang="en-US" sz="3900" dirty="0" smtClean="0">
                <a:solidFill>
                  <a:srgbClr val="FF0000"/>
                </a:solidFill>
              </a:rPr>
              <a:t>empire</a:t>
            </a:r>
          </a:p>
          <a:p>
            <a:pPr algn="l"/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167122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3190" y="527125"/>
            <a:ext cx="10030609" cy="5649838"/>
          </a:xfrm>
        </p:spPr>
        <p:txBody>
          <a:bodyPr/>
          <a:lstStyle/>
          <a:p>
            <a:pPr lvl="0"/>
            <a:r>
              <a:rPr lang="en-US" sz="3200" dirty="0" smtClean="0"/>
              <a:t>    </a:t>
            </a:r>
            <a:r>
              <a:rPr lang="en-US" sz="3200" b="1" dirty="0" smtClean="0"/>
              <a:t>Caravan</a:t>
            </a:r>
            <a:r>
              <a:rPr lang="en-US" sz="3200" dirty="0" smtClean="0"/>
              <a:t> – a group of merchants traveling together for </a:t>
            </a:r>
          </a:p>
          <a:p>
            <a:pPr marL="0" lvl="0" indent="0">
              <a:buNone/>
            </a:pPr>
            <a:r>
              <a:rPr lang="en-US" sz="3200" dirty="0"/>
              <a:t> </a:t>
            </a:r>
            <a:r>
              <a:rPr lang="en-US" sz="3200" dirty="0" smtClean="0"/>
              <a:t>       safety (trade with)</a:t>
            </a:r>
          </a:p>
          <a:p>
            <a:pPr lvl="0"/>
            <a:r>
              <a:rPr lang="en-US" sz="3200" dirty="0" smtClean="0"/>
              <a:t>     </a:t>
            </a:r>
            <a:r>
              <a:rPr lang="en-US" sz="3200" dirty="0" smtClean="0">
                <a:solidFill>
                  <a:srgbClr val="00B0F0"/>
                </a:solidFill>
              </a:rPr>
              <a:t>Merchants belong to the Sumerian middle class.</a:t>
            </a:r>
          </a:p>
          <a:p>
            <a:pPr lvl="0"/>
            <a:r>
              <a:rPr lang="en-US" sz="3200" dirty="0" smtClean="0"/>
              <a:t>      </a:t>
            </a:r>
            <a:r>
              <a:rPr lang="en-US" sz="3200" dirty="0" smtClean="0">
                <a:solidFill>
                  <a:srgbClr val="00B050"/>
                </a:solidFill>
              </a:rPr>
              <a:t>Sumerians developed a 12 month calendar by </a:t>
            </a:r>
          </a:p>
          <a:p>
            <a:pPr marL="0" lvl="0" indent="0">
              <a:buNone/>
            </a:pP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 smtClean="0">
                <a:solidFill>
                  <a:srgbClr val="00B050"/>
                </a:solidFill>
              </a:rPr>
              <a:t>        recording the position of planets &amp; stars</a:t>
            </a:r>
            <a:r>
              <a:rPr lang="en-US" sz="3200" dirty="0" smtClean="0"/>
              <a:t>.</a:t>
            </a:r>
          </a:p>
          <a:p>
            <a:pPr lvl="0"/>
            <a:r>
              <a:rPr lang="en-US" sz="3200" dirty="0" smtClean="0"/>
              <a:t>      </a:t>
            </a:r>
            <a:r>
              <a:rPr lang="en-US" sz="3200" dirty="0" smtClean="0">
                <a:solidFill>
                  <a:srgbClr val="7030A0"/>
                </a:solidFill>
              </a:rPr>
              <a:t>Sargon developed the first empire in Mesopotamia.</a:t>
            </a:r>
          </a:p>
          <a:p>
            <a:pPr lvl="0"/>
            <a:r>
              <a:rPr lang="en-US" sz="3200" dirty="0"/>
              <a:t> </a:t>
            </a:r>
            <a:r>
              <a:rPr lang="en-US" sz="3200" dirty="0" smtClean="0"/>
              <a:t>     </a:t>
            </a:r>
            <a:r>
              <a:rPr lang="en-US" sz="3200" b="1" dirty="0" smtClean="0">
                <a:solidFill>
                  <a:schemeClr val="accent2"/>
                </a:solidFill>
              </a:rPr>
              <a:t>ziggurat</a:t>
            </a:r>
            <a:r>
              <a:rPr lang="en-US" sz="3200" dirty="0" smtClean="0">
                <a:solidFill>
                  <a:schemeClr val="accent2"/>
                </a:solidFill>
              </a:rPr>
              <a:t> – palace/temple where you could worship</a:t>
            </a:r>
          </a:p>
          <a:p>
            <a:pPr lvl="0"/>
            <a:r>
              <a:rPr lang="en-US" sz="3200" dirty="0"/>
              <a:t> </a:t>
            </a:r>
            <a:r>
              <a:rPr lang="en-US" sz="3200" dirty="0" smtClean="0"/>
              <a:t>      </a:t>
            </a:r>
            <a:r>
              <a:rPr lang="en-US" sz="3200" b="1" dirty="0" smtClean="0">
                <a:solidFill>
                  <a:srgbClr val="FF33CC"/>
                </a:solidFill>
              </a:rPr>
              <a:t>scribe</a:t>
            </a:r>
            <a:r>
              <a:rPr lang="en-US" sz="3200" dirty="0" smtClean="0">
                <a:solidFill>
                  <a:srgbClr val="FF33CC"/>
                </a:solidFill>
              </a:rPr>
              <a:t> – </a:t>
            </a:r>
            <a:r>
              <a:rPr lang="en-US" sz="3200" dirty="0" smtClean="0">
                <a:solidFill>
                  <a:srgbClr val="FF33CC"/>
                </a:solidFill>
              </a:rPr>
              <a:t>person </a:t>
            </a:r>
            <a:r>
              <a:rPr lang="en-US" sz="3200" smtClean="0">
                <a:solidFill>
                  <a:srgbClr val="FF33CC"/>
                </a:solidFill>
              </a:rPr>
              <a:t>who records </a:t>
            </a:r>
            <a:r>
              <a:rPr lang="en-US" sz="3200" dirty="0" smtClean="0">
                <a:solidFill>
                  <a:srgbClr val="FF33CC"/>
                </a:solidFill>
              </a:rPr>
              <a:t>information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65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47887" y="484093"/>
            <a:ext cx="10338098" cy="5529431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b="1" i="1" u="sng" dirty="0" smtClean="0">
                <a:solidFill>
                  <a:srgbClr val="FF0000"/>
                </a:solidFill>
              </a:rPr>
              <a:t>Upper Class</a:t>
            </a:r>
            <a:r>
              <a:rPr lang="en-US" sz="3200" dirty="0" smtClean="0">
                <a:solidFill>
                  <a:srgbClr val="FF0000"/>
                </a:solidFill>
              </a:rPr>
              <a:t>:  Kings, priests, warriors, and government    officials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1" u="sng" dirty="0" smtClean="0">
                <a:solidFill>
                  <a:srgbClr val="0066FF"/>
                </a:solidFill>
              </a:rPr>
              <a:t>Middle Class</a:t>
            </a:r>
            <a:r>
              <a:rPr lang="en-US" sz="3200" dirty="0" smtClean="0">
                <a:solidFill>
                  <a:srgbClr val="0066FF"/>
                </a:solidFill>
              </a:rPr>
              <a:t>:  merchants, farmers, fishers, and artisans (Sumer’s largest social group)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1" u="sng" dirty="0" smtClean="0">
                <a:solidFill>
                  <a:srgbClr val="00FF00"/>
                </a:solidFill>
              </a:rPr>
              <a:t>Lower Class</a:t>
            </a:r>
            <a:r>
              <a:rPr lang="en-US" sz="3200" dirty="0" smtClean="0">
                <a:solidFill>
                  <a:srgbClr val="00FF00"/>
                </a:solidFill>
              </a:rPr>
              <a:t>: Enslaved people, debtor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7030A0"/>
                </a:solidFill>
              </a:rPr>
              <a:t>Hereditary</a:t>
            </a:r>
            <a:r>
              <a:rPr lang="en-US" sz="3200" dirty="0" smtClean="0">
                <a:solidFill>
                  <a:srgbClr val="7030A0"/>
                </a:solidFill>
              </a:rPr>
              <a:t> – something that passes to children when a parent dies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Hammurabi’s Code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– punishment for a crime should match seriousness of the crime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990000"/>
                </a:solidFill>
              </a:rPr>
              <a:t>Drinking water &amp; ability to grow crops were factors of where people settled</a:t>
            </a:r>
            <a:endParaRPr lang="en-US" sz="3200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8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9391" y="378163"/>
            <a:ext cx="10305824" cy="5971838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0000"/>
                </a:solidFill>
              </a:rPr>
              <a:t>     </a:t>
            </a:r>
            <a:r>
              <a:rPr lang="en-US" sz="3200" b="1" dirty="0" smtClean="0">
                <a:solidFill>
                  <a:srgbClr val="FF0000"/>
                </a:solidFill>
              </a:rPr>
              <a:t>Characteristics of a civilization</a:t>
            </a:r>
            <a:r>
              <a:rPr lang="en-US" sz="3200" dirty="0" smtClean="0">
                <a:solidFill>
                  <a:srgbClr val="FF0000"/>
                </a:solidFill>
              </a:rPr>
              <a:t>:  social classes, different types of jobs, science &amp; art, culture &amp; order, </a:t>
            </a:r>
            <a:r>
              <a:rPr lang="en-US" sz="3200" b="1" dirty="0" smtClean="0">
                <a:solidFill>
                  <a:srgbClr val="FF0000"/>
                </a:solidFill>
              </a:rPr>
              <a:t>government, values &amp; beliefs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 smtClean="0"/>
              <a:t>     </a:t>
            </a:r>
            <a:r>
              <a:rPr lang="en-US" sz="3200" b="1" dirty="0" smtClean="0">
                <a:solidFill>
                  <a:srgbClr val="0066FF"/>
                </a:solidFill>
              </a:rPr>
              <a:t>Sumerian inventions: </a:t>
            </a:r>
            <a:r>
              <a:rPr lang="en-US" sz="3200" dirty="0" smtClean="0">
                <a:solidFill>
                  <a:srgbClr val="0066FF"/>
                </a:solidFill>
              </a:rPr>
              <a:t>bronze, cart, chariot, plow, potter’s wheel,  sailboat, 12 month calendar, wheel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dirty="0" smtClean="0"/>
              <a:t>    </a:t>
            </a:r>
            <a:r>
              <a:rPr lang="en-US" sz="3200" dirty="0" smtClean="0">
                <a:solidFill>
                  <a:srgbClr val="33CC33"/>
                </a:solidFill>
              </a:rPr>
              <a:t>Why </a:t>
            </a:r>
            <a:r>
              <a:rPr lang="en-US" sz="3200" smtClean="0">
                <a:solidFill>
                  <a:srgbClr val="33CC33"/>
                </a:solidFill>
              </a:rPr>
              <a:t>was Mesopotamia a </a:t>
            </a:r>
            <a:r>
              <a:rPr lang="en-US" sz="3200" dirty="0" smtClean="0">
                <a:solidFill>
                  <a:srgbClr val="33CC33"/>
                </a:solidFill>
              </a:rPr>
              <a:t>good location for growth of   civilization – flooded rivers from rains &amp; melted snow silt which made good soil;  used the Tigris &amp; Euphrates Rivers to water their fields; used metals from mountains to make artifacts for trade.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dirty="0" smtClean="0"/>
              <a:t>    </a:t>
            </a:r>
            <a:r>
              <a:rPr lang="en-US" sz="3200" dirty="0" smtClean="0">
                <a:solidFill>
                  <a:srgbClr val="7030A0"/>
                </a:solidFill>
              </a:rPr>
              <a:t>Mesopotamia is called the “cradle of civilization” because it improved ideas &amp; inventions that begin in Sumer.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1296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327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Chapter 4</vt:lpstr>
      <vt:lpstr>PowerPoint Presentation</vt:lpstr>
      <vt:lpstr>PowerPoint Presentation</vt:lpstr>
      <vt:lpstr>PowerPoint Presentation</vt:lpstr>
    </vt:vector>
  </TitlesOfParts>
  <Company>Sioux City Community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</dc:title>
  <dc:creator>gates, cynthia</dc:creator>
  <cp:lastModifiedBy>GATES, CYNTHIA</cp:lastModifiedBy>
  <cp:revision>10</cp:revision>
  <dcterms:created xsi:type="dcterms:W3CDTF">2015-10-14T15:44:32Z</dcterms:created>
  <dcterms:modified xsi:type="dcterms:W3CDTF">2015-10-21T18:35:29Z</dcterms:modified>
</cp:coreProperties>
</file>